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Average"/>
      <p:regular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Averag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048db4744b_0_8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048db4744b_0_8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48db4744b_0_8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048db4744b_0_8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048db4744b_0_8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048db4744b_0_8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048db4744b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048db4744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048db4744b_0_7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048db4744b_0_7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048db4744b_0_7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048db4744b_0_7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048db4744b_0_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048db4744b_0_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048db4744b_0_7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048db4744b_0_7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048db4744b_0_8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048db4744b_0_8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048db4744b_0_8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048db4744b_0_8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048db4744b_0_8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048db4744b_0_8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Bayes theorem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Тест на наркотики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071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/>
              <a:t>Припустімо, що тест на вживання наркотиків має чутливість </a:t>
            </a:r>
            <a:r>
              <a:rPr b="1" lang="en" sz="2200"/>
              <a:t>99</a:t>
            </a:r>
            <a:r>
              <a:rPr lang="en" sz="2200"/>
              <a:t>% та специфічність </a:t>
            </a:r>
            <a:r>
              <a:rPr b="1" lang="en" sz="2200"/>
              <a:t>99</a:t>
            </a:r>
            <a:r>
              <a:rPr lang="en" sz="2200"/>
              <a:t>%. Тобто, цей тест даватиме </a:t>
            </a:r>
            <a:r>
              <a:rPr b="1" lang="en" sz="2200"/>
              <a:t>99</a:t>
            </a:r>
            <a:r>
              <a:rPr lang="en" sz="2200"/>
              <a:t>% правильних позитивних результатів для тих, хто вживає наркотики, і</a:t>
            </a:r>
            <a:r>
              <a:rPr b="1" lang="en" sz="2200"/>
              <a:t> </a:t>
            </a:r>
            <a:r>
              <a:rPr lang="en" sz="2200"/>
              <a:t>99% правильних негативних результатів для тих, хто не вживає. Припустімо, що </a:t>
            </a:r>
            <a:r>
              <a:rPr b="1" lang="en" sz="2200"/>
              <a:t>0,5%</a:t>
            </a:r>
            <a:r>
              <a:rPr lang="en" sz="2200"/>
              <a:t> людей вживають наркотики. Якщо для випадково вибраної особи перевірка виявляється позитивною, то якою є ймовірність, що вона вживає наркотики?</a:t>
            </a:r>
            <a:endParaRPr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Тест на наркотики</a:t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700" y="1143475"/>
            <a:ext cx="5378253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3"/>
          <p:cNvSpPr txBox="1"/>
          <p:nvPr/>
        </p:nvSpPr>
        <p:spPr>
          <a:xfrm>
            <a:off x="5623200" y="1143475"/>
            <a:ext cx="34380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202122"/>
                </a:solidFill>
                <a:highlight>
                  <a:srgbClr val="F8F9FA"/>
                </a:highlight>
              </a:rPr>
              <a:t>U -  ВЖИВАЄ</a:t>
            </a:r>
            <a:endParaRPr sz="1850">
              <a:solidFill>
                <a:srgbClr val="202122"/>
              </a:solidFill>
              <a:highlight>
                <a:srgbClr val="F8F9FA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202122"/>
                </a:solidFill>
                <a:highlight>
                  <a:srgbClr val="F8F9FA"/>
                </a:highlight>
              </a:rPr>
              <a:t>Ū - НЕ ВЖИВАЄ</a:t>
            </a:r>
            <a:endParaRPr sz="1850">
              <a:solidFill>
                <a:srgbClr val="202122"/>
              </a:solidFill>
              <a:highlight>
                <a:srgbClr val="F8F9FA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202122"/>
                </a:solidFill>
                <a:highlight>
                  <a:srgbClr val="F8F9FA"/>
                </a:highlight>
              </a:rPr>
              <a:t>«+» - ТЕСТ ПОЗИТИВНИЙ</a:t>
            </a:r>
            <a:endParaRPr sz="1850">
              <a:solidFill>
                <a:srgbClr val="202122"/>
              </a:solidFill>
              <a:highlight>
                <a:srgbClr val="F8F9FA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0">
                <a:solidFill>
                  <a:srgbClr val="202122"/>
                </a:solidFill>
                <a:highlight>
                  <a:srgbClr val="F8F9FA"/>
                </a:highlight>
              </a:rPr>
              <a:t>«−» ТЕСТ НЕГАТИВНИЙ</a:t>
            </a:r>
            <a:endParaRPr sz="1850">
              <a:solidFill>
                <a:srgbClr val="202122"/>
              </a:solidFill>
              <a:highlight>
                <a:srgbClr val="F8F9FA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Тест на наркотики</a:t>
            </a:r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50" y="1210100"/>
            <a:ext cx="8839201" cy="300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lnSpc>
                <a:spcPct val="190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Приклад із Стівом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729450" y="1279200"/>
            <a:ext cx="7688700" cy="35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“Стів дуже сором’язливий і замкнутий, завжди готовий допомогти, але мало цікавиться людьми або реальним світом. Скромна та акуратна душа, він потребує порядку та структури, має пристрасть до деталей.”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900"/>
              <a:t>Питання: Ким, на вашу думку, Стів є більш імовірно? 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900"/>
              <a:t>	•	Бібліотекарем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900"/>
              <a:t>	•	Фермером</a:t>
            </a:r>
            <a:endParaRPr b="1"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Інтуїтивна Відповідь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Багато хто інтуїтивно скаже, що Стів є бібліотекарем, оскільки його опис більше відповідає стереотипу бібліотекаря. Однак, чи враховуємо ми всі факти?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Амос Тверські. Деніель Канемен -- </a:t>
            </a:r>
            <a:endParaRPr sz="175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Нобелівська премія “Теорія перспектив»</a:t>
            </a:r>
            <a:endParaRPr sz="175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750">
                <a:solidFill>
                  <a:srgbClr val="2021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Книжка </a:t>
            </a:r>
            <a:endParaRPr sz="1750">
              <a:solidFill>
                <a:srgbClr val="2021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05778" y="2025425"/>
            <a:ext cx="2095350" cy="299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lnSpc>
                <a:spcPct val="190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Врахування Початкових Ймовірностей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729450" y="1279200"/>
            <a:ext cx="7688700" cy="35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Співвідношення кількості фермерів до бібліотекарів: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900"/>
              <a:t>Наприклад, якщо на кожного бібліотекаря припадає 20 фермерів.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900"/>
              <a:t>Ймовірність того, що фермер або бібліотекар відповідає опису Стіва.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lnSpc>
                <a:spcPct val="190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Бібліотекарі та фермери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5300" y="1103500"/>
            <a:ext cx="6792847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lnSpc>
                <a:spcPct val="190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Соромязливі Бібліотекарі та фермери</a:t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2650" y="1401625"/>
            <a:ext cx="6652201" cy="374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lnSpc>
                <a:spcPct val="190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Соромязливі Бібліотекарі та фермери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2650" y="1401625"/>
            <a:ext cx="6652201" cy="374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lnSpc>
                <a:spcPct val="190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Розрахунок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750" y="1017725"/>
            <a:ext cx="6792847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lnSpc>
                <a:spcPct val="1909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Те ж саме, тільки формулою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4" cy="1743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54726"/>
            <a:ext cx="9143999" cy="3243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